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33" r:id="rId3"/>
    <p:sldId id="334" r:id="rId4"/>
    <p:sldId id="261" r:id="rId5"/>
    <p:sldId id="319" r:id="rId6"/>
    <p:sldId id="325" r:id="rId7"/>
    <p:sldId id="332" r:id="rId8"/>
    <p:sldId id="320" r:id="rId9"/>
    <p:sldId id="321" r:id="rId10"/>
    <p:sldId id="322" r:id="rId11"/>
    <p:sldId id="323" r:id="rId12"/>
    <p:sldId id="335" r:id="rId13"/>
  </p:sldIdLst>
  <p:sldSz cx="9144000" cy="6858000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DF4"/>
          </a:solidFill>
        </a:fill>
      </a:tcStyle>
    </a:wholeTbl>
    <a:band1H>
      <a:tcStyle>
        <a:tcBdr/>
        <a:fill>
          <a:solidFill>
            <a:srgbClr val="D0D8E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D8E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  <a:tblStyle styleId="{BDBED569-4797-4DF1-A0F4-6AAB3CD982D8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4BACC6"/>
          </a:solidFill>
        </a:fill>
      </a:tcStyle>
    </a:band1H>
    <a:band1V>
      <a:tcStyle>
        <a:tcBdr/>
        <a:fill>
          <a:solidFill>
            <a:srgbClr val="4BACC6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5940675A-B579-460E-94D1-54222C63F5D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62" b="0" i="0" u="none" strike="noStrike" kern="1200" spc="0" baseline="0">
                <a:solidFill>
                  <a:srgbClr val="595959"/>
                </a:solidFill>
                <a:latin typeface="標楷體" pitchFamily="65"/>
                <a:ea typeface="標楷體" pitchFamily="65"/>
              </a:defRPr>
            </a:pPr>
            <a:r>
              <a:rPr lang="zh-TW" altLang="en-US" sz="1862" b="0" i="0" u="none" strike="noStrike" kern="1200" cap="none" spc="0" baseline="0">
                <a:solidFill>
                  <a:srgbClr val="595959"/>
                </a:solidFill>
                <a:uFillTx/>
                <a:latin typeface="標楷體" pitchFamily="65"/>
                <a:ea typeface="標楷體" pitchFamily="65"/>
              </a:rPr>
              <a:t>成本分析</a:t>
            </a:r>
          </a:p>
        </c:rich>
      </c:tx>
      <c:overlay val="0"/>
      <c:spPr>
        <a:noFill/>
        <a:ln>
          <a:noFill/>
        </a:ln>
      </c:spPr>
    </c:title>
    <c:autoTitleDeleted val="0"/>
    <c:view3D>
      <c:rotX val="29"/>
      <c:rotY val="360"/>
      <c:rAngAx val="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v>銷售</c:v>
          </c:tx>
          <c:dPt>
            <c:idx val="0"/>
            <c:bubble3D val="0"/>
            <c:spPr>
              <a:solidFill>
                <a:srgbClr val="4F81BD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C0504D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9BBB59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8064A2"/>
              </a:solidFill>
              <a:ln w="25402">
                <a:solidFill>
                  <a:srgbClr val="FFFFFF"/>
                </a:solidFill>
                <a:prstDash val="solid"/>
              </a:ln>
            </c:spPr>
          </c:dPt>
          <c:cat>
            <c:strLit>
              <c:ptCount val="4"/>
              <c:pt idx="0">
                <c:v>研發費</c:v>
              </c:pt>
              <c:pt idx="1">
                <c:v>材料費</c:v>
              </c:pt>
              <c:pt idx="2">
                <c:v>人事費</c:v>
              </c:pt>
              <c:pt idx="3">
                <c:v>委託研究費</c:v>
              </c:pt>
            </c:strLit>
          </c:cat>
          <c:val>
            <c:numLit>
              <c:formatCode>General</c:formatCode>
              <c:ptCount val="4"/>
              <c:pt idx="0">
                <c:v>8.1999999999999993</c:v>
              </c:pt>
              <c:pt idx="1">
                <c:v>3.2</c:v>
              </c:pt>
              <c:pt idx="2">
                <c:v>1.4</c:v>
              </c:pt>
              <c:pt idx="3">
                <c:v>1.2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197" b="0" i="0" u="none" strike="noStrike" kern="1200" baseline="0">
              <a:solidFill>
                <a:srgbClr val="595959"/>
              </a:solidFill>
              <a:latin typeface="標楷體" pitchFamily="65"/>
              <a:ea typeface="標楷體" pitchFamily="65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sz="1197" b="0" i="0" u="none" strike="noStrike" kern="1200" baseline="0">
          <a:solidFill>
            <a:srgbClr val="000000"/>
          </a:solidFill>
          <a:latin typeface="標楷體" pitchFamily="65"/>
          <a:ea typeface="標楷體" pitchFamily="65"/>
        </a:defRPr>
      </a:pPr>
      <a:endParaRPr lang="zh-TW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9" tIns="45509" rIns="91019" bIns="45509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0446" y="0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9" tIns="45509" rIns="91019" bIns="45509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27130FA-7DB4-4BE0-899E-B7FEE0CB597B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3" y="741358"/>
            <a:ext cx="4937129" cy="37020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79764" y="4690268"/>
            <a:ext cx="5438137" cy="44434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9" tIns="45509" rIns="91019" bIns="45509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9378827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9" tIns="45509" rIns="91019" bIns="4550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0446" y="9378827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19" tIns="45509" rIns="91019" bIns="45509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20101370-0141-4BF4-B8B8-E5AD701AD0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A585E7-A19B-4ADD-AE93-9308D9A5612C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850A19-DA95-4D36-8508-0C64886421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0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DE5ADC-87BD-4237-892B-A3997C33D275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AAB93B-1DF0-4B36-9709-15663BD8C1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89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6EEF86-24FA-42E2-8AEF-3C5495238E30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CE701-BAFC-473F-9C5D-63D2C2A1BF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01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649F4D-77C4-44F1-B3AF-80721B818560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9D0996-3D89-4320-BC63-97ECACFF85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45CF0C-54D3-41ED-ACD5-074455EEAB20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141A1E-378C-4C78-BF69-BE9143F8543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2CBE92-959C-4D41-9DF1-FF2B8A00895C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AC29A7-186F-4BD5-A609-6637E1F801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D7F224-A116-43B3-A76F-584316CCAF68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93CE42-2902-4135-B95E-998D3FECA7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1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E2AADC-094B-42AB-85F4-5FEDB292E873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DEADA6-0F48-429D-A21A-1AAD8E2573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12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331A41-FAD5-4015-B686-4672AC085FE1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FCE48A-AA93-4927-89C8-E6D982E8EB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72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EA432F-1539-4F7A-95CE-B1C74261558C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F7A4D9-8C1A-41E0-9E15-FE80D831E9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6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5AD6B4-6408-4D83-B645-89CB06787C9C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9AC575-2D57-471B-AA82-DFC6A2C3AA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8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6FDD8F36-16E7-468A-B387-ED00963C839A}" type="datetime1">
              <a:rPr lang="en-US"/>
              <a:pPr lvl="0"/>
              <a:t>2022/11/1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B0F90FD0-550D-413C-9812-7A9EA7B07665}" type="slidenum"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>
            <a:off x="265111" y="946147"/>
            <a:ext cx="8626477" cy="71442"/>
            <a:chOff x="265111" y="946147"/>
            <a:chExt cx="8626477" cy="71442"/>
          </a:xfrm>
        </p:grpSpPr>
        <p:sp>
          <p:nvSpPr>
            <p:cNvPr id="8" name="Rectangle 13"/>
            <p:cNvSpPr/>
            <p:nvPr/>
          </p:nvSpPr>
          <p:spPr>
            <a:xfrm>
              <a:off x="265111" y="946147"/>
              <a:ext cx="4258955" cy="71442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4524076" y="946147"/>
              <a:ext cx="4367512" cy="71442"/>
            </a:xfrm>
            <a:prstGeom prst="rect">
              <a:avLst/>
            </a:prstGeom>
            <a:gradFill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</p:grpSp>
      <p:pic>
        <p:nvPicPr>
          <p:cNvPr id="10" name="圖片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130" y="33119"/>
            <a:ext cx="1255516" cy="874934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129195" y="463061"/>
            <a:ext cx="8642351" cy="2664296"/>
          </a:xfrm>
        </p:spPr>
        <p:txBody>
          <a:bodyPr/>
          <a:lstStyle/>
          <a:p>
            <a:pPr lvl="0"/>
            <a:r>
              <a:rPr lang="zh-TW" b="1">
                <a:effectLst>
                  <a:outerShdw dist="38096" dir="2700000">
                    <a:srgbClr val="C0C0C0"/>
                  </a:outerShdw>
                </a:effectLst>
                <a:latin typeface="標楷體" pitchFamily="65"/>
                <a:ea typeface="標楷體" pitchFamily="65"/>
              </a:rPr>
              <a:t>軍用商規無人機</a:t>
            </a:r>
            <a:r>
              <a:rPr lang="en-US" b="1">
                <a:effectLst>
                  <a:outerShdw dist="38096" dir="2700000">
                    <a:srgbClr val="C0C0C0"/>
                  </a:outerShdw>
                </a:effectLst>
                <a:latin typeface="標楷體" pitchFamily="65"/>
                <a:ea typeface="標楷體" pitchFamily="65"/>
              </a:rPr>
              <a:t/>
            </a:r>
            <a:br>
              <a:rPr lang="en-US" b="1">
                <a:effectLst>
                  <a:outerShdw dist="38096" dir="2700000">
                    <a:srgbClr val="C0C0C0"/>
                  </a:outerShdw>
                </a:effectLst>
                <a:latin typeface="標楷體" pitchFamily="65"/>
                <a:ea typeface="標楷體" pitchFamily="65"/>
              </a:rPr>
            </a:br>
            <a:r>
              <a:rPr lang="zh-TW" b="1">
                <a:effectLst>
                  <a:outerShdw dist="38096" dir="2700000">
                    <a:srgbClr val="C0C0C0"/>
                  </a:outerShdw>
                </a:effectLst>
                <a:latin typeface="標楷體" pitchFamily="65"/>
                <a:ea typeface="標楷體" pitchFamily="65"/>
              </a:rPr>
              <a:t>系統整合主導廠商遴選計畫簡報</a:t>
            </a:r>
            <a:endParaRPr lang="en-US">
              <a:effectLst>
                <a:outerShdw dist="38096" dir="2700000">
                  <a:srgbClr val="C0C0C0"/>
                </a:outerShdw>
              </a:effectLst>
              <a:latin typeface="Arial Black" pitchFamily="34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3253554" y="5858414"/>
            <a:ext cx="2494272" cy="46231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報告人：</a:t>
            </a:r>
            <a:r>
              <a:rPr lang="zh-TW" sz="2400" b="0" i="0" u="none" strike="noStrike" kern="1200" cap="none" spc="0" baseline="0">
                <a:solidFill>
                  <a:srgbClr val="011C5F"/>
                </a:solidFill>
                <a:uFillTx/>
                <a:latin typeface="Times New Roman" pitchFamily="18"/>
                <a:ea typeface="標楷體" pitchFamily="65"/>
              </a:rPr>
              <a:t>○ ○ ○</a:t>
            </a:r>
            <a:endParaRPr lang="en-US" sz="2400" b="0" i="0" u="none" strike="noStrike" kern="1200" cap="none" spc="0" baseline="0">
              <a:solidFill>
                <a:srgbClr val="011C5F"/>
              </a:solidFill>
              <a:uFillTx/>
              <a:latin typeface="Times New Roman" pitchFamily="18"/>
              <a:ea typeface="標楷體" pitchFamily="65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3457931" y="5396450"/>
            <a:ext cx="2085499" cy="46196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1" compatLnSpc="1">
            <a:spAutoFit/>
          </a:bodyPr>
          <a:lstStyle/>
          <a:p>
            <a:pPr marL="0" marR="0" lvl="0" indent="0" algn="ctr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11C5F"/>
                </a:solidFill>
                <a:uFillTx/>
                <a:latin typeface="標楷體" pitchFamily="65"/>
                <a:ea typeface="標楷體" pitchFamily="65"/>
              </a:rPr>
              <a:t>公司名稱</a:t>
            </a:r>
          </a:p>
        </p:txBody>
      </p:sp>
      <p:sp>
        <p:nvSpPr>
          <p:cNvPr id="5" name="Rectangle 9"/>
          <p:cNvSpPr/>
          <p:nvPr/>
        </p:nvSpPr>
        <p:spPr>
          <a:xfrm>
            <a:off x="1835694" y="6320725"/>
            <a:ext cx="5760637" cy="40075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2070" tIns="46040" rIns="92070" bIns="46040" anchor="t" anchorCtr="0" compatLnSpc="1">
            <a:spAutoFit/>
          </a:bodyPr>
          <a:lstStyle/>
          <a:p>
            <a:pPr marL="0" marR="0" lvl="0" indent="0" algn="l" defTabSz="76199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中華民國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 </a:t>
            </a:r>
            <a:r>
              <a:rPr lang="en-US" sz="2000" b="0" i="0" u="none" strike="noStrike" kern="1200" cap="none" spc="0" baseline="0">
                <a:solidFill>
                  <a:srgbClr val="011C5F"/>
                </a:solidFill>
                <a:uFillTx/>
                <a:latin typeface="Times New Roman" pitchFamily="18"/>
                <a:ea typeface="標楷體" pitchFamily="65"/>
              </a:rPr>
              <a:t>111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年</a:t>
            </a:r>
            <a:r>
              <a:rPr lang="en-US" sz="2000" b="0" i="0" u="none" strike="noStrike" kern="1200" cap="none" spc="0" baseline="0">
                <a:solidFill>
                  <a:srgbClr val="011C5F"/>
                </a:solidFill>
                <a:uFillTx/>
                <a:latin typeface="Times New Roman" pitchFamily="18"/>
                <a:ea typeface="標楷體" pitchFamily="65"/>
              </a:rPr>
              <a:t> 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月</a:t>
            </a:r>
            <a:r>
              <a:rPr lang="en-US" sz="2000" b="0" i="0" u="none" strike="noStrike" kern="1200" cap="none" spc="0" baseline="0">
                <a:solidFill>
                  <a:srgbClr val="011C5F"/>
                </a:solidFill>
                <a:uFillTx/>
                <a:latin typeface="Times New Roman" pitchFamily="18"/>
                <a:ea typeface="標楷體" pitchFamily="65"/>
              </a:rPr>
              <a:t> 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日</a:t>
            </a:r>
          </a:p>
        </p:txBody>
      </p:sp>
      <p:sp>
        <p:nvSpPr>
          <p:cNvPr id="6" name="投影片編號版面配置區 9"/>
          <p:cNvSpPr txBox="1"/>
          <p:nvPr/>
        </p:nvSpPr>
        <p:spPr>
          <a:xfrm>
            <a:off x="8388824" y="6521098"/>
            <a:ext cx="76544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CC7B7AF-D3DB-4017-BF93-5A3926A973AF}" type="slidenum">
              <a:t>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矩形 1"/>
          <p:cNvSpPr/>
          <p:nvPr/>
        </p:nvSpPr>
        <p:spPr>
          <a:xfrm>
            <a:off x="2664287" y="2786624"/>
            <a:ext cx="3672797" cy="255454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3200" b="1" i="0" u="none" strike="noStrike" kern="1200" cap="none" spc="0" baseline="0">
                <a:solidFill>
                  <a:srgbClr val="FF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無人機機型名稱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1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3200" b="1" i="0" u="none" strike="noStrike" kern="1200" cap="none" spc="0" baseline="0">
                <a:solidFill>
                  <a:srgbClr val="FF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無人機機型名稱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2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標楷體" pitchFamily="65"/>
                <a:ea typeface="標楷體" pitchFamily="65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067872-EFC0-4A93-B445-FC5C3BF22A84}" type="slidenum">
              <a:t>10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六、履約能力相關證明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847252C-6CFE-4E6C-8AA6-3EF37C2B8740}" type="slidenum">
              <a:t>11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七、風險評估與因應對策</a:t>
            </a:r>
          </a:p>
        </p:txBody>
      </p:sp>
      <p:sp>
        <p:nvSpPr>
          <p:cNvPr id="4" name="矩形 6"/>
          <p:cNvSpPr/>
          <p:nvPr/>
        </p:nvSpPr>
        <p:spPr>
          <a:xfrm>
            <a:off x="215514" y="989481"/>
            <a:ext cx="2088233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風險與對策</a:t>
            </a:r>
          </a:p>
        </p:txBody>
      </p:sp>
      <p:sp>
        <p:nvSpPr>
          <p:cNvPr id="5" name="矩形 7"/>
          <p:cNvSpPr/>
          <p:nvPr/>
        </p:nvSpPr>
        <p:spPr>
          <a:xfrm>
            <a:off x="215514" y="2708919"/>
            <a:ext cx="3024332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智慧財產權說明與布局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EC29E3-EFDE-4E58-B974-A115E8EA7126}" type="slidenum">
              <a:t>12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187622" y="0"/>
            <a:ext cx="7632844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八、附件</a:t>
            </a:r>
            <a:endParaRPr lang="en-US" sz="4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</p:txBody>
      </p:sp>
      <p:sp>
        <p:nvSpPr>
          <p:cNvPr id="4" name="矩形 5"/>
          <p:cNvSpPr/>
          <p:nvPr/>
        </p:nvSpPr>
        <p:spPr>
          <a:xfrm>
            <a:off x="215514" y="989481"/>
            <a:ext cx="406844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公司近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3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年財務狀況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</p:txBody>
      </p:sp>
      <p:sp>
        <p:nvSpPr>
          <p:cNvPr id="5" name="矩形 6"/>
          <p:cNvSpPr/>
          <p:nvPr/>
        </p:nvSpPr>
        <p:spPr>
          <a:xfrm>
            <a:off x="215514" y="1770223"/>
            <a:ext cx="406844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合作意向書</a:t>
            </a:r>
          </a:p>
        </p:txBody>
      </p:sp>
      <p:sp>
        <p:nvSpPr>
          <p:cNvPr id="6" name="矩形 7"/>
          <p:cNvSpPr/>
          <p:nvPr/>
        </p:nvSpPr>
        <p:spPr>
          <a:xfrm>
            <a:off x="215514" y="2550956"/>
            <a:ext cx="406844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非中資或非中資公司持股切結書</a:t>
            </a:r>
          </a:p>
        </p:txBody>
      </p:sp>
      <p:sp>
        <p:nvSpPr>
          <p:cNvPr id="7" name="矩形 8"/>
          <p:cNvSpPr/>
          <p:nvPr/>
        </p:nvSpPr>
        <p:spPr>
          <a:xfrm>
            <a:off x="215514" y="3331698"/>
            <a:ext cx="406844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四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保密協議書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4B0818-F6C7-4B7E-8EFB-8D9E75ABEA48}" type="slidenum">
              <a:t>2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283061" y="1124739"/>
            <a:ext cx="8568952" cy="5856439"/>
          </a:xfrm>
        </p:spPr>
        <p:txBody>
          <a:bodyPr>
            <a:noAutofit/>
          </a:bodyPr>
          <a:lstStyle/>
          <a:p>
            <a:pPr lvl="0" algn="just">
              <a:spcBef>
                <a:spcPts val="500"/>
              </a:spcBef>
              <a:buNone/>
            </a:pPr>
            <a:r>
              <a:rPr lang="zh-TW" sz="2000">
                <a:latin typeface="標楷體" pitchFamily="65"/>
                <a:ea typeface="標楷體" pitchFamily="65"/>
              </a:rPr>
              <a:t>一、公司治理</a:t>
            </a:r>
            <a:endParaRPr lang="en-US" sz="2000">
              <a:latin typeface="標楷體" pitchFamily="65"/>
              <a:ea typeface="標楷體" pitchFamily="65"/>
            </a:endParaRPr>
          </a:p>
          <a:p>
            <a:pPr lvl="0" indent="22229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一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基本資料</a:t>
            </a:r>
            <a:endParaRPr lang="en-US" sz="2000">
              <a:latin typeface="標楷體" pitchFamily="65"/>
              <a:ea typeface="標楷體" pitchFamily="65"/>
            </a:endParaRPr>
          </a:p>
          <a:p>
            <a:pPr lvl="0" indent="22229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二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公司組織架構</a:t>
            </a:r>
            <a:endParaRPr lang="en-US" sz="2000">
              <a:latin typeface="標楷體" pitchFamily="65"/>
              <a:ea typeface="標楷體" pitchFamily="65"/>
            </a:endParaRPr>
          </a:p>
          <a:p>
            <a:pPr lvl="0" indent="22229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三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Times New Roman" pitchFamily="18"/>
                <a:ea typeface="標楷體" pitchFamily="65"/>
              </a:rPr>
              <a:t>經營理念與營造友善職場環境之規劃</a:t>
            </a:r>
            <a:endParaRPr lang="en-US" sz="2000">
              <a:latin typeface="Times New Roman" pitchFamily="18"/>
              <a:ea typeface="標楷體" pitchFamily="65"/>
            </a:endParaRPr>
          </a:p>
          <a:p>
            <a:pPr lvl="0" algn="just">
              <a:spcBef>
                <a:spcPts val="500"/>
              </a:spcBef>
              <a:buNone/>
            </a:pPr>
            <a:r>
              <a:rPr lang="zh-TW" sz="2000">
                <a:latin typeface="標楷體" pitchFamily="65"/>
                <a:ea typeface="標楷體" pitchFamily="65"/>
              </a:rPr>
              <a:t>二、產品開發與</a:t>
            </a:r>
            <a:r>
              <a:rPr lang="zh-TW" sz="2000">
                <a:latin typeface="Times New Roman" pitchFamily="18"/>
                <a:ea typeface="標楷體" pitchFamily="65"/>
              </a:rPr>
              <a:t>技術</a:t>
            </a:r>
            <a:r>
              <a:rPr lang="zh-TW" sz="2000">
                <a:latin typeface="標楷體" pitchFamily="65"/>
                <a:ea typeface="標楷體" pitchFamily="65"/>
              </a:rPr>
              <a:t>說明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一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公司專業技術能量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二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產品規格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三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關鍵技術開發規劃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0" lvl="0" indent="0" algn="just">
              <a:spcBef>
                <a:spcPts val="500"/>
              </a:spcBef>
              <a:buNone/>
            </a:pPr>
            <a:r>
              <a:rPr lang="zh-TW" sz="2000">
                <a:latin typeface="標楷體" pitchFamily="65"/>
                <a:ea typeface="標楷體" pitchFamily="65"/>
              </a:rPr>
              <a:t>三、計畫執行說明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一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計畫研發架構說明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二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產品研發說明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896934" lvl="0" indent="-534988" algn="just">
              <a:spcBef>
                <a:spcPts val="50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三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研發規劃與執行時程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0" lvl="0" indent="0" algn="just">
              <a:spcBef>
                <a:spcPts val="480"/>
              </a:spcBef>
              <a:buNone/>
            </a:pPr>
            <a:r>
              <a:rPr lang="zh-TW" sz="2000">
                <a:latin typeface="標楷體" pitchFamily="65"/>
                <a:ea typeface="標楷體" pitchFamily="65"/>
              </a:rPr>
              <a:t>四、營運規劃說明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361946" lvl="0" indent="0" algn="just">
              <a:spcBef>
                <a:spcPts val="48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一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研發成本結構分析</a:t>
            </a:r>
            <a:endParaRPr lang="en-US" sz="2000">
              <a:latin typeface="標楷體" pitchFamily="65"/>
              <a:ea typeface="標楷體" pitchFamily="65"/>
            </a:endParaRPr>
          </a:p>
          <a:p>
            <a:pPr marL="361946" lvl="0" indent="0" algn="just">
              <a:spcBef>
                <a:spcPts val="480"/>
              </a:spcBef>
              <a:buNone/>
            </a:pPr>
            <a:r>
              <a:rPr lang="en-US" sz="2000">
                <a:latin typeface="標楷體" pitchFamily="65"/>
                <a:ea typeface="標楷體" pitchFamily="65"/>
              </a:rPr>
              <a:t>(</a:t>
            </a:r>
            <a:r>
              <a:rPr lang="zh-TW" sz="2000">
                <a:latin typeface="標楷體" pitchFamily="65"/>
                <a:ea typeface="標楷體" pitchFamily="65"/>
              </a:rPr>
              <a:t>二</a:t>
            </a:r>
            <a:r>
              <a:rPr lang="en-US" sz="2000">
                <a:latin typeface="標楷體" pitchFamily="65"/>
                <a:ea typeface="標楷體" pitchFamily="65"/>
              </a:rPr>
              <a:t>)</a:t>
            </a:r>
            <a:r>
              <a:rPr lang="zh-TW" sz="2000">
                <a:latin typeface="標楷體" pitchFamily="65"/>
                <a:ea typeface="標楷體" pitchFamily="65"/>
              </a:rPr>
              <a:t>營運規劃策略</a:t>
            </a:r>
            <a:endParaRPr lang="en-US" sz="2000">
              <a:latin typeface="標楷體" pitchFamily="65"/>
              <a:ea typeface="標楷體" pitchFamily="65"/>
            </a:endParaRPr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452737" y="0"/>
            <a:ext cx="8229600" cy="922117"/>
          </a:xfrm>
        </p:spPr>
        <p:txBody>
          <a:bodyPr/>
          <a:lstStyle/>
          <a:p>
            <a:pPr lvl="0"/>
            <a:r>
              <a:rPr lang="zh-TW" sz="4000">
                <a:latin typeface="Times New Roman" pitchFamily="18"/>
                <a:ea typeface="標楷體" pitchFamily="65"/>
              </a:rPr>
              <a:t>審查簡報大綱</a:t>
            </a:r>
            <a:endParaRPr lang="en-US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E46FDD1-2285-4E72-B5FC-2C5621AEDCF7}" type="slidenum">
              <a:t>3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矩形 4"/>
          <p:cNvSpPr/>
          <p:nvPr/>
        </p:nvSpPr>
        <p:spPr>
          <a:xfrm>
            <a:off x="247052" y="1304144"/>
            <a:ext cx="8640961" cy="523476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五、預期效益說明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896934" marR="0" lvl="0" indent="-534988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計畫整體執行效益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896934" marR="0" lvl="0" indent="-534988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量化效益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801691" marR="0" lvl="0" indent="-439734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質化效益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六、履約能力相關證明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七、風險評估與因應對策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801691" marR="0" lvl="0" indent="-439734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風險評估與對策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801691" marR="0" lvl="0" indent="-439734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智慧財產權說明與佈局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八、附件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361946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公司近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3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年財務狀況</a:t>
            </a:r>
          </a:p>
          <a:p>
            <a:pPr marL="361946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合作意向書</a:t>
            </a:r>
          </a:p>
          <a:p>
            <a:pPr marL="361946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非中資或非中資公司持股切結書</a:t>
            </a:r>
          </a:p>
          <a:p>
            <a:pPr marL="361946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四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保密協議書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452737" y="0"/>
            <a:ext cx="8229600" cy="922117"/>
          </a:xfrm>
        </p:spPr>
        <p:txBody>
          <a:bodyPr/>
          <a:lstStyle/>
          <a:p>
            <a:pPr lvl="0"/>
            <a:r>
              <a:rPr lang="zh-TW" sz="4000">
                <a:latin typeface="Times New Roman" pitchFamily="18"/>
                <a:ea typeface="標楷體" pitchFamily="65"/>
              </a:rPr>
              <a:t>審查簡報大綱</a:t>
            </a:r>
            <a:endParaRPr lang="en-US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9DEEC7-D374-4FDE-B476-9D4027B8EB0C}" type="slidenum">
              <a:t>4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2002499" y="5632"/>
            <a:ext cx="4767123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一、 公司治理</a:t>
            </a:r>
            <a:endParaRPr lang="en-US" sz="40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4" name="矩形 8"/>
          <p:cNvSpPr/>
          <p:nvPr/>
        </p:nvSpPr>
        <p:spPr>
          <a:xfrm>
            <a:off x="41824" y="1086133"/>
            <a:ext cx="1782668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基本資料</a:t>
            </a:r>
          </a:p>
        </p:txBody>
      </p:sp>
      <p:sp>
        <p:nvSpPr>
          <p:cNvPr id="5" name="矩形 9"/>
          <p:cNvSpPr/>
          <p:nvPr/>
        </p:nvSpPr>
        <p:spPr>
          <a:xfrm>
            <a:off x="41824" y="2313093"/>
            <a:ext cx="2369932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公司組織架構</a:t>
            </a:r>
          </a:p>
        </p:txBody>
      </p:sp>
      <p:sp>
        <p:nvSpPr>
          <p:cNvPr id="6" name="矩形 10"/>
          <p:cNvSpPr/>
          <p:nvPr/>
        </p:nvSpPr>
        <p:spPr>
          <a:xfrm>
            <a:off x="41824" y="3540063"/>
            <a:ext cx="5178247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經營理念與營造友善職場環境之規劃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8CEE1A-C8C5-4B68-9141-2CC82CEB6FE8}" type="slidenum">
              <a:t>5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二、產品開發與技術說明</a:t>
            </a:r>
          </a:p>
        </p:txBody>
      </p:sp>
      <p:sp>
        <p:nvSpPr>
          <p:cNvPr id="4" name="矩形 3"/>
          <p:cNvSpPr/>
          <p:nvPr/>
        </p:nvSpPr>
        <p:spPr>
          <a:xfrm>
            <a:off x="81262" y="1124739"/>
            <a:ext cx="8928987" cy="64633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公司專業技術能量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請說明公司產製或維修技術、物料管理、資安系統、品質系統、實績等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  <p:sp>
        <p:nvSpPr>
          <p:cNvPr id="5" name="矩形 6"/>
          <p:cNvSpPr/>
          <p:nvPr/>
        </p:nvSpPr>
        <p:spPr>
          <a:xfrm>
            <a:off x="84261" y="2955432"/>
            <a:ext cx="6120682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產品規格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說明各機型產品細部規格及自製比率等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  <p:sp>
        <p:nvSpPr>
          <p:cNvPr id="6" name="矩形 8"/>
          <p:cNvSpPr/>
          <p:nvPr/>
        </p:nvSpPr>
        <p:spPr>
          <a:xfrm>
            <a:off x="81262" y="4509116"/>
            <a:ext cx="8739213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關鍵技術開發規劃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應具體提出欲開發機型之關鍵技術與開發規劃等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D2209E-D359-4047-9DA6-35FF2F33A419}" type="slidenum">
              <a:t>6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三、計畫執行說明</a:t>
            </a:r>
          </a:p>
        </p:txBody>
      </p:sp>
      <p:sp>
        <p:nvSpPr>
          <p:cNvPr id="4" name="矩形 2"/>
          <p:cNvSpPr/>
          <p:nvPr/>
        </p:nvSpPr>
        <p:spPr>
          <a:xfrm>
            <a:off x="179515" y="950162"/>
            <a:ext cx="2492992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計畫研發架構說明</a:t>
            </a:r>
          </a:p>
        </p:txBody>
      </p:sp>
      <p:sp>
        <p:nvSpPr>
          <p:cNvPr id="5" name="圓角矩形 6"/>
          <p:cNvSpPr/>
          <p:nvPr/>
        </p:nvSpPr>
        <p:spPr>
          <a:xfrm>
            <a:off x="232129" y="2521558"/>
            <a:ext cx="1584179" cy="100810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7030A0"/>
          </a:solidFill>
          <a:ln w="38103" cap="flat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XXX</a:t>
            </a:r>
            <a:r>
              <a:rPr lang="zh-TW" sz="1400" b="0" i="0" u="none" strike="noStrike" kern="1200" cap="none" spc="0" baseline="0">
                <a:solidFill>
                  <a:srgbClr val="FFFFFF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產品計畫</a:t>
            </a:r>
          </a:p>
        </p:txBody>
      </p:sp>
      <p:sp>
        <p:nvSpPr>
          <p:cNvPr id="6" name="圓角矩形 7"/>
          <p:cNvSpPr/>
          <p:nvPr/>
        </p:nvSpPr>
        <p:spPr>
          <a:xfrm>
            <a:off x="2162382" y="1620280"/>
            <a:ext cx="1944215" cy="50405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6600"/>
          </a:solidFill>
          <a:ln w="38103" cap="flat">
            <a:solidFill>
              <a:srgbClr val="984807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A.</a:t>
            </a:r>
            <a:r>
              <a:rPr lang="zh-TW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分項計畫</a:t>
            </a:r>
          </a:p>
        </p:txBody>
      </p:sp>
      <p:sp>
        <p:nvSpPr>
          <p:cNvPr id="7" name="圓角矩形 8"/>
          <p:cNvSpPr/>
          <p:nvPr/>
        </p:nvSpPr>
        <p:spPr>
          <a:xfrm>
            <a:off x="2156402" y="2773704"/>
            <a:ext cx="1944215" cy="50405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70C0"/>
          </a:solidFill>
          <a:ln w="38103" cap="flat">
            <a:solidFill>
              <a:srgbClr val="10253F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B.</a:t>
            </a:r>
            <a:r>
              <a:rPr lang="zh-TW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分項計畫</a:t>
            </a:r>
          </a:p>
        </p:txBody>
      </p:sp>
      <p:sp>
        <p:nvSpPr>
          <p:cNvPr id="8" name="圓角矩形 9"/>
          <p:cNvSpPr/>
          <p:nvPr/>
        </p:nvSpPr>
        <p:spPr>
          <a:xfrm>
            <a:off x="2156402" y="3973269"/>
            <a:ext cx="1944215" cy="50405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B050"/>
          </a:solidFill>
          <a:ln w="38103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C.</a:t>
            </a:r>
            <a:r>
              <a:rPr lang="zh-TW" sz="1400" b="0" i="0" u="none" strike="noStrike" kern="1200" cap="none" spc="0" baseline="0">
                <a:solidFill>
                  <a:srgbClr val="FFFFFF"/>
                </a:solidFill>
                <a:uFillTx/>
                <a:latin typeface="標楷體" pitchFamily="65"/>
                <a:ea typeface="標楷體" pitchFamily="65"/>
              </a:rPr>
              <a:t>分項計畫</a:t>
            </a:r>
          </a:p>
        </p:txBody>
      </p:sp>
      <p:cxnSp>
        <p:nvCxnSpPr>
          <p:cNvPr id="9" name="肘形接點 11"/>
          <p:cNvCxnSpPr>
            <a:stCxn id="5" idx="1"/>
            <a:endCxn id="6" idx="3"/>
          </p:cNvCxnSpPr>
          <p:nvPr/>
        </p:nvCxnSpPr>
        <p:spPr>
          <a:xfrm flipV="1">
            <a:off x="1816308" y="1872307"/>
            <a:ext cx="346074" cy="1153305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cxnSp>
        <p:nvCxnSpPr>
          <p:cNvPr id="10" name="肘形接點 12"/>
          <p:cNvCxnSpPr>
            <a:stCxn id="5" idx="1"/>
            <a:endCxn id="7" idx="3"/>
          </p:cNvCxnSpPr>
          <p:nvPr/>
        </p:nvCxnSpPr>
        <p:spPr>
          <a:xfrm>
            <a:off x="1816308" y="3025612"/>
            <a:ext cx="340094" cy="119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cxnSp>
        <p:nvCxnSpPr>
          <p:cNvPr id="11" name="肘形接點 13"/>
          <p:cNvCxnSpPr>
            <a:stCxn id="5" idx="1"/>
            <a:endCxn id="8" idx="3"/>
          </p:cNvCxnSpPr>
          <p:nvPr/>
        </p:nvCxnSpPr>
        <p:spPr>
          <a:xfrm>
            <a:off x="1816308" y="3025612"/>
            <a:ext cx="340094" cy="1199684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sp>
        <p:nvSpPr>
          <p:cNvPr id="12" name="圓角矩形 15"/>
          <p:cNvSpPr/>
          <p:nvPr/>
        </p:nvSpPr>
        <p:spPr>
          <a:xfrm>
            <a:off x="4420145" y="1436339"/>
            <a:ext cx="3384377" cy="28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9933"/>
          </a:solidFill>
          <a:ln w="38103" cap="flat">
            <a:solidFill>
              <a:srgbClr val="E46C0A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A1.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sp>
        <p:nvSpPr>
          <p:cNvPr id="13" name="圓角矩形 16"/>
          <p:cNvSpPr/>
          <p:nvPr/>
        </p:nvSpPr>
        <p:spPr>
          <a:xfrm>
            <a:off x="4420145" y="1909760"/>
            <a:ext cx="3384377" cy="28692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9933"/>
          </a:solidFill>
          <a:ln w="38103" cap="flat">
            <a:solidFill>
              <a:srgbClr val="E46C0A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A2.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cxnSp>
        <p:nvCxnSpPr>
          <p:cNvPr id="14" name="肘形接點 17"/>
          <p:cNvCxnSpPr>
            <a:stCxn id="6" idx="1"/>
            <a:endCxn id="12" idx="3"/>
          </p:cNvCxnSpPr>
          <p:nvPr/>
        </p:nvCxnSpPr>
        <p:spPr>
          <a:xfrm flipV="1">
            <a:off x="4106597" y="1580339"/>
            <a:ext cx="313548" cy="291968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cxnSp>
        <p:nvCxnSpPr>
          <p:cNvPr id="15" name="肘形接點 18"/>
          <p:cNvCxnSpPr>
            <a:stCxn id="6" idx="1"/>
            <a:endCxn id="13" idx="3"/>
          </p:cNvCxnSpPr>
          <p:nvPr/>
        </p:nvCxnSpPr>
        <p:spPr>
          <a:xfrm>
            <a:off x="4106597" y="1872307"/>
            <a:ext cx="313548" cy="180918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sp>
        <p:nvSpPr>
          <p:cNvPr id="16" name="圓角矩形 19"/>
          <p:cNvSpPr/>
          <p:nvPr/>
        </p:nvSpPr>
        <p:spPr>
          <a:xfrm>
            <a:off x="4426747" y="2572024"/>
            <a:ext cx="3384377" cy="28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B0F0"/>
          </a:solidFill>
          <a:ln w="38103" cap="flat">
            <a:solidFill>
              <a:srgbClr val="215968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B1.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sp>
        <p:nvSpPr>
          <p:cNvPr id="17" name="圓角矩形 20"/>
          <p:cNvSpPr/>
          <p:nvPr/>
        </p:nvSpPr>
        <p:spPr>
          <a:xfrm>
            <a:off x="4429298" y="3219108"/>
            <a:ext cx="3384377" cy="28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B0F0"/>
          </a:solidFill>
          <a:ln w="38103" cap="flat">
            <a:solidFill>
              <a:srgbClr val="215968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B2.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cxnSp>
        <p:nvCxnSpPr>
          <p:cNvPr id="18" name="肘形接點 22"/>
          <p:cNvCxnSpPr>
            <a:stCxn id="7" idx="1"/>
            <a:endCxn id="16" idx="3"/>
          </p:cNvCxnSpPr>
          <p:nvPr/>
        </p:nvCxnSpPr>
        <p:spPr>
          <a:xfrm flipV="1">
            <a:off x="4100617" y="2716024"/>
            <a:ext cx="326130" cy="309707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cxnSp>
        <p:nvCxnSpPr>
          <p:cNvPr id="19" name="肘形接點 23"/>
          <p:cNvCxnSpPr>
            <a:stCxn id="7" idx="1"/>
            <a:endCxn id="17" idx="3"/>
          </p:cNvCxnSpPr>
          <p:nvPr/>
        </p:nvCxnSpPr>
        <p:spPr>
          <a:xfrm>
            <a:off x="4100617" y="3025731"/>
            <a:ext cx="328681" cy="337377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sp>
        <p:nvSpPr>
          <p:cNvPr id="20" name="圓角矩形 25"/>
          <p:cNvSpPr/>
          <p:nvPr/>
        </p:nvSpPr>
        <p:spPr>
          <a:xfrm>
            <a:off x="4420145" y="3778684"/>
            <a:ext cx="3384377" cy="28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38103" cap="flat">
            <a:solidFill>
              <a:srgbClr val="77933C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C1.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sp>
        <p:nvSpPr>
          <p:cNvPr id="21" name="圓角矩形 26"/>
          <p:cNvSpPr/>
          <p:nvPr/>
        </p:nvSpPr>
        <p:spPr>
          <a:xfrm>
            <a:off x="4420145" y="4229612"/>
            <a:ext cx="3384377" cy="287999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38103" cap="flat">
            <a:solidFill>
              <a:srgbClr val="77933C"/>
            </a:solidFill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C2.</a:t>
            </a: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工作項目</a:t>
            </a:r>
          </a:p>
        </p:txBody>
      </p:sp>
      <p:cxnSp>
        <p:nvCxnSpPr>
          <p:cNvPr id="22" name="肘形接點 27"/>
          <p:cNvCxnSpPr>
            <a:stCxn id="8" idx="1"/>
            <a:endCxn id="20" idx="3"/>
          </p:cNvCxnSpPr>
          <p:nvPr/>
        </p:nvCxnSpPr>
        <p:spPr>
          <a:xfrm flipV="1">
            <a:off x="4100617" y="3922684"/>
            <a:ext cx="319528" cy="302612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cxnSp>
        <p:nvCxnSpPr>
          <p:cNvPr id="23" name="肘形接點 28"/>
          <p:cNvCxnSpPr>
            <a:stCxn id="8" idx="1"/>
            <a:endCxn id="21" idx="3"/>
          </p:cNvCxnSpPr>
          <p:nvPr/>
        </p:nvCxnSpPr>
        <p:spPr>
          <a:xfrm>
            <a:off x="4100617" y="4225296"/>
            <a:ext cx="319528" cy="148316"/>
          </a:xfrm>
          <a:prstGeom prst="bentConnector3">
            <a:avLst/>
          </a:prstGeom>
          <a:noFill/>
          <a:ln w="28575" cap="flat">
            <a:solidFill>
              <a:srgbClr val="10253F"/>
            </a:solidFill>
            <a:prstDash val="solid"/>
          </a:ln>
        </p:spPr>
      </p:cxnSp>
      <p:sp>
        <p:nvSpPr>
          <p:cNvPr id="24" name="Text Box 16"/>
          <p:cNvSpPr txBox="1"/>
          <p:nvPr/>
        </p:nvSpPr>
        <p:spPr>
          <a:xfrm>
            <a:off x="7760329" y="1436339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25" name="Text Box 40"/>
          <p:cNvSpPr txBox="1"/>
          <p:nvPr/>
        </p:nvSpPr>
        <p:spPr>
          <a:xfrm>
            <a:off x="2121298" y="2099096"/>
            <a:ext cx="151666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XX%</a:t>
            </a:r>
            <a:endParaRPr lang="zh-TW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26" name="Text Box 40"/>
          <p:cNvSpPr txBox="1"/>
          <p:nvPr/>
        </p:nvSpPr>
        <p:spPr>
          <a:xfrm>
            <a:off x="2121298" y="3289572"/>
            <a:ext cx="151666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 %</a:t>
            </a:r>
            <a:endParaRPr lang="zh-TW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27" name="Text Box 40"/>
          <p:cNvSpPr txBox="1"/>
          <p:nvPr/>
        </p:nvSpPr>
        <p:spPr>
          <a:xfrm>
            <a:off x="2121298" y="4482708"/>
            <a:ext cx="151666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 %</a:t>
            </a:r>
            <a:endParaRPr lang="zh-TW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28" name="Text Box 8"/>
          <p:cNvSpPr txBox="1"/>
          <p:nvPr/>
        </p:nvSpPr>
        <p:spPr>
          <a:xfrm>
            <a:off x="370533" y="3565474"/>
            <a:ext cx="1247653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100%</a:t>
            </a:r>
            <a:endParaRPr lang="zh-TW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29" name="Text Box 16"/>
          <p:cNvSpPr txBox="1"/>
          <p:nvPr/>
        </p:nvSpPr>
        <p:spPr>
          <a:xfrm>
            <a:off x="7760329" y="1902436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0" name="Text Box 16"/>
          <p:cNvSpPr txBox="1"/>
          <p:nvPr/>
        </p:nvSpPr>
        <p:spPr>
          <a:xfrm>
            <a:off x="7760329" y="2558564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1" name="Text Box 16"/>
          <p:cNvSpPr txBox="1"/>
          <p:nvPr/>
        </p:nvSpPr>
        <p:spPr>
          <a:xfrm>
            <a:off x="7760329" y="3232916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2" name="Text Box 16"/>
          <p:cNvSpPr txBox="1"/>
          <p:nvPr/>
        </p:nvSpPr>
        <p:spPr>
          <a:xfrm>
            <a:off x="7760329" y="3796991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3" name="Text Box 16"/>
          <p:cNvSpPr txBox="1"/>
          <p:nvPr/>
        </p:nvSpPr>
        <p:spPr>
          <a:xfrm>
            <a:off x="7760329" y="4247964"/>
            <a:ext cx="128161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權重：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 XX%</a:t>
            </a:r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4" name="矩形 36"/>
          <p:cNvSpPr/>
          <p:nvPr/>
        </p:nvSpPr>
        <p:spPr>
          <a:xfrm>
            <a:off x="107506" y="4800215"/>
            <a:ext cx="5724646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產品研發說明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依計畫研發架構逐項說明實施方式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721503E-D9F4-4C5C-A42D-534393A6D3AD}" type="slidenum">
              <a:t>7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三、計畫執行說明</a:t>
            </a:r>
          </a:p>
        </p:txBody>
      </p:sp>
      <p:sp>
        <p:nvSpPr>
          <p:cNvPr id="4" name="矩形 6"/>
          <p:cNvSpPr/>
          <p:nvPr/>
        </p:nvSpPr>
        <p:spPr>
          <a:xfrm>
            <a:off x="26051" y="1124739"/>
            <a:ext cx="2745742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研發規劃與執行時程</a:t>
            </a:r>
          </a:p>
        </p:txBody>
      </p:sp>
      <p:graphicFrame>
        <p:nvGraphicFramePr>
          <p:cNvPr id="5" name="表格 7"/>
          <p:cNvGraphicFramePr>
            <a:graphicFrameLocks noGrp="1"/>
          </p:cNvGraphicFramePr>
          <p:nvPr/>
        </p:nvGraphicFramePr>
        <p:xfrm>
          <a:off x="323523" y="1559774"/>
          <a:ext cx="8496943" cy="45433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84502"/>
                <a:gridCol w="531458"/>
                <a:gridCol w="940140"/>
                <a:gridCol w="940140"/>
                <a:gridCol w="940140"/>
                <a:gridCol w="940140"/>
                <a:gridCol w="940140"/>
                <a:gridCol w="940140"/>
                <a:gridCol w="940140"/>
              </a:tblGrid>
              <a:tr h="450049">
                <a:tc rowSpan="2">
                  <a:txBody>
                    <a:bodyPr/>
                    <a:lstStyle/>
                    <a:p>
                      <a:pPr lvl="0" algn="ctr"/>
                      <a:endParaRPr lang="en-US">
                        <a:solidFill>
                          <a:srgbClr val="000000"/>
                        </a:solidFill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zh-TW" b="0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月份</a:t>
                      </a:r>
                    </a:p>
                  </a:txBody>
                  <a:tcPr anchor="ctr"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pPr lvl="0" algn="ctr"/>
                      <a:r>
                        <a:rPr lang="en-US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112</a:t>
                      </a:r>
                      <a:r>
                        <a:rPr lang="zh-TW">
                          <a:solidFill>
                            <a:srgbClr val="000000"/>
                          </a:solidFill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年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500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/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第一季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/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第二季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第三季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49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1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2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3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4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5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6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7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月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49">
                <a:tc gridSpan="2">
                  <a:txBody>
                    <a:bodyPr/>
                    <a:lstStyle/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A.XX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分項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A1.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A2.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49">
                <a:tc gridSpan="2">
                  <a:txBody>
                    <a:bodyPr/>
                    <a:lstStyle/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B.XX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分項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B1.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B2.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49">
                <a:tc gridSpan="2">
                  <a:txBody>
                    <a:bodyPr/>
                    <a:lstStyle/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C.XX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分項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C1.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  <a:p>
                      <a:pPr lvl="0" algn="l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C2.</a:t>
                      </a:r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工作項目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>
                        <a:latin typeface="Times New Roman" pitchFamily="18"/>
                        <a:ea typeface="標楷體" pitchFamily="65"/>
                        <a:cs typeface="Times New Roman" pitchFamily="18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49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進度百分比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%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%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en-US">
                          <a:latin typeface="Times New Roman" pitchFamily="18"/>
                          <a:ea typeface="標楷體" pitchFamily="65"/>
                          <a:cs typeface="Times New Roman" pitchFamily="18"/>
                        </a:rPr>
                        <a:t>%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圓角矩形 9"/>
          <p:cNvSpPr/>
          <p:nvPr/>
        </p:nvSpPr>
        <p:spPr>
          <a:xfrm>
            <a:off x="2411757" y="3265907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圓角矩形 10"/>
          <p:cNvSpPr/>
          <p:nvPr/>
        </p:nvSpPr>
        <p:spPr>
          <a:xfrm>
            <a:off x="3275856" y="3543994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8" name="圓角矩形 11"/>
          <p:cNvSpPr/>
          <p:nvPr/>
        </p:nvSpPr>
        <p:spPr>
          <a:xfrm>
            <a:off x="3563892" y="4149794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9" name="圓角矩形 12"/>
          <p:cNvSpPr/>
          <p:nvPr/>
        </p:nvSpPr>
        <p:spPr>
          <a:xfrm>
            <a:off x="4427981" y="4427881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10" name="圓角矩形 13"/>
          <p:cNvSpPr/>
          <p:nvPr/>
        </p:nvSpPr>
        <p:spPr>
          <a:xfrm>
            <a:off x="5436098" y="5082683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11" name="圓角矩形 14"/>
          <p:cNvSpPr/>
          <p:nvPr/>
        </p:nvSpPr>
        <p:spPr>
          <a:xfrm>
            <a:off x="6300188" y="5360770"/>
            <a:ext cx="2418624" cy="21602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BF1DE"/>
          </a:solidFill>
          <a:ln w="25402" cap="flat">
            <a:solidFill>
              <a:srgbClr val="4F622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12" name="矩形 15"/>
          <p:cNvSpPr/>
          <p:nvPr/>
        </p:nvSpPr>
        <p:spPr>
          <a:xfrm>
            <a:off x="229139" y="6129826"/>
            <a:ext cx="4572000" cy="27699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註</a:t>
            </a:r>
            <a:r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:</a:t>
            </a:r>
            <a:r>
              <a: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本表如不敷使用，請自行依格式調整使用。</a:t>
            </a:r>
          </a:p>
        </p:txBody>
      </p:sp>
      <p:sp>
        <p:nvSpPr>
          <p:cNvPr id="13" name="文字方塊 1"/>
          <p:cNvSpPr txBox="1"/>
          <p:nvPr/>
        </p:nvSpPr>
        <p:spPr>
          <a:xfrm>
            <a:off x="2703085" y="3220032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  <p:sp>
        <p:nvSpPr>
          <p:cNvPr id="14" name="文字方塊 16"/>
          <p:cNvSpPr txBox="1"/>
          <p:nvPr/>
        </p:nvSpPr>
        <p:spPr>
          <a:xfrm>
            <a:off x="3590016" y="3481934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  <p:sp>
        <p:nvSpPr>
          <p:cNvPr id="15" name="文字方塊 17"/>
          <p:cNvSpPr txBox="1"/>
          <p:nvPr/>
        </p:nvSpPr>
        <p:spPr>
          <a:xfrm>
            <a:off x="3838742" y="4084944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  <p:sp>
        <p:nvSpPr>
          <p:cNvPr id="16" name="文字方塊 21"/>
          <p:cNvSpPr txBox="1"/>
          <p:nvPr/>
        </p:nvSpPr>
        <p:spPr>
          <a:xfrm>
            <a:off x="4702841" y="4364220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  <p:sp>
        <p:nvSpPr>
          <p:cNvPr id="17" name="文字方塊 22"/>
          <p:cNvSpPr txBox="1"/>
          <p:nvPr/>
        </p:nvSpPr>
        <p:spPr>
          <a:xfrm>
            <a:off x="5796134" y="5020147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  <p:sp>
        <p:nvSpPr>
          <p:cNvPr id="18" name="文字方塊 23"/>
          <p:cNvSpPr txBox="1"/>
          <p:nvPr/>
        </p:nvSpPr>
        <p:spPr>
          <a:xfrm>
            <a:off x="6718069" y="5321396"/>
            <a:ext cx="18689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新細明體" pitchFamily="18"/>
                <a:cs typeface="Times New Roman" pitchFamily="18"/>
              </a:rPr>
              <a:t>(112. xx.xx~112.xx.xx)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4F0E9E-DE01-4A04-995E-D846EC0E02AA}" type="slidenum">
              <a:t>8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四、營運規劃說明</a:t>
            </a:r>
          </a:p>
        </p:txBody>
      </p:sp>
      <p:sp>
        <p:nvSpPr>
          <p:cNvPr id="4" name="矩形 10"/>
          <p:cNvSpPr/>
          <p:nvPr/>
        </p:nvSpPr>
        <p:spPr>
          <a:xfrm>
            <a:off x="443484" y="4903131"/>
            <a:ext cx="7128790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180978" marR="0" lvl="0" indent="-180978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1.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產品策略（請說明產品之定價、數量、功能及售後服務等規劃）</a:t>
            </a:r>
          </a:p>
        </p:txBody>
      </p:sp>
      <p:sp>
        <p:nvSpPr>
          <p:cNvPr id="5" name="矩形 11"/>
          <p:cNvSpPr/>
          <p:nvPr/>
        </p:nvSpPr>
        <p:spPr>
          <a:xfrm>
            <a:off x="443484" y="5390205"/>
            <a:ext cx="5472610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2.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通路策略（請說明通路之管道、地點、合作等）</a:t>
            </a:r>
          </a:p>
        </p:txBody>
      </p:sp>
      <p:sp>
        <p:nvSpPr>
          <p:cNvPr id="6" name="矩形 12"/>
          <p:cNvSpPr/>
          <p:nvPr/>
        </p:nvSpPr>
        <p:spPr>
          <a:xfrm>
            <a:off x="453377" y="5877269"/>
            <a:ext cx="6696745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3.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推廣策略（請說明推廣方式如廣告、促銷、公關等）</a:t>
            </a:r>
          </a:p>
        </p:txBody>
      </p:sp>
      <p:sp>
        <p:nvSpPr>
          <p:cNvPr id="7" name="矩形 9"/>
          <p:cNvSpPr/>
          <p:nvPr/>
        </p:nvSpPr>
        <p:spPr>
          <a:xfrm>
            <a:off x="107506" y="1068759"/>
            <a:ext cx="6696745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研發成本結構分析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如：研發費、材料費、無形資產引進等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  <p:sp>
        <p:nvSpPr>
          <p:cNvPr id="8" name="矩形 13"/>
          <p:cNvSpPr/>
          <p:nvPr/>
        </p:nvSpPr>
        <p:spPr>
          <a:xfrm>
            <a:off x="83439" y="4373922"/>
            <a:ext cx="7848871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營運規劃策略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應具體提出欲開發機型未來量產與營運規劃策略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  <p:graphicFrame>
        <p:nvGraphicFramePr>
          <p:cNvPr id="9" name="圖表 15"/>
          <p:cNvGraphicFramePr/>
          <p:nvPr/>
        </p:nvGraphicFramePr>
        <p:xfrm>
          <a:off x="2411757" y="1542976"/>
          <a:ext cx="3716094" cy="264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4"/>
          <p:cNvSpPr txBox="1"/>
          <p:nvPr/>
        </p:nvSpPr>
        <p:spPr>
          <a:xfrm>
            <a:off x="7050819" y="6566352"/>
            <a:ext cx="21335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D66166-29DE-480F-B45F-B3E62B9BCB20}" type="slidenum">
              <a:t>9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3" name="標題 1"/>
          <p:cNvSpPr txBox="1"/>
          <p:nvPr/>
        </p:nvSpPr>
        <p:spPr>
          <a:xfrm>
            <a:off x="1259631" y="31821"/>
            <a:ext cx="7141500" cy="9221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五、預期效益說明</a:t>
            </a:r>
          </a:p>
        </p:txBody>
      </p:sp>
      <p:sp>
        <p:nvSpPr>
          <p:cNvPr id="4" name="矩形 6"/>
          <p:cNvSpPr/>
          <p:nvPr/>
        </p:nvSpPr>
        <p:spPr>
          <a:xfrm>
            <a:off x="108219" y="1052739"/>
            <a:ext cx="8928987" cy="64633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49263" marR="0" lvl="0" indent="-449263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一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計畫整體執行效益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如：供應鏈建置、技術引進、授權認證、預估產值、帶動直接或間接投資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</p:txBody>
      </p:sp>
      <p:sp>
        <p:nvSpPr>
          <p:cNvPr id="5" name="矩形 7"/>
          <p:cNvSpPr/>
          <p:nvPr/>
        </p:nvSpPr>
        <p:spPr>
          <a:xfrm>
            <a:off x="108219" y="2581232"/>
            <a:ext cx="2009695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二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量化效益</a:t>
            </a:r>
          </a:p>
        </p:txBody>
      </p:sp>
      <p:sp>
        <p:nvSpPr>
          <p:cNvPr id="6" name="矩形 8"/>
          <p:cNvSpPr/>
          <p:nvPr/>
        </p:nvSpPr>
        <p:spPr>
          <a:xfrm>
            <a:off x="108219" y="3832725"/>
            <a:ext cx="172165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(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三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8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質化效益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795</Words>
  <Application>Microsoft Office PowerPoint</Application>
  <PresentationFormat>寬螢幕</PresentationFormat>
  <Paragraphs>137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華康隸書體</vt:lpstr>
      <vt:lpstr>新細明體</vt:lpstr>
      <vt:lpstr>標楷體</vt:lpstr>
      <vt:lpstr>Arial</vt:lpstr>
      <vt:lpstr>Arial Black</vt:lpstr>
      <vt:lpstr>Calibri</vt:lpstr>
      <vt:lpstr>Times New Roman</vt:lpstr>
      <vt:lpstr>Office 佈景主題</vt:lpstr>
      <vt:lpstr>軍用商規無人機 系統整合主導廠商遴選計畫簡報</vt:lpstr>
      <vt:lpstr>審查簡報大綱</vt:lpstr>
      <vt:lpstr>審查簡報大綱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陳昱欣</dc:creator>
  <cp:lastModifiedBy>taia</cp:lastModifiedBy>
  <cp:revision>201</cp:revision>
  <cp:lastPrinted>2019-08-28T06:38:43Z</cp:lastPrinted>
  <dcterms:created xsi:type="dcterms:W3CDTF">2015-04-14T05:34:27Z</dcterms:created>
  <dcterms:modified xsi:type="dcterms:W3CDTF">2022-11-01T08:42:53Z</dcterms:modified>
</cp:coreProperties>
</file>